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6" r:id="rId3"/>
    <p:sldId id="258" r:id="rId4"/>
    <p:sldId id="257" r:id="rId5"/>
    <p:sldId id="261" r:id="rId6"/>
    <p:sldId id="328" r:id="rId7"/>
    <p:sldId id="327" r:id="rId8"/>
    <p:sldId id="329" r:id="rId9"/>
    <p:sldId id="346" r:id="rId10"/>
    <p:sldId id="264" r:id="rId11"/>
    <p:sldId id="274" r:id="rId12"/>
    <p:sldId id="345" r:id="rId13"/>
    <p:sldId id="324" r:id="rId14"/>
    <p:sldId id="354" r:id="rId15"/>
    <p:sldId id="355" r:id="rId16"/>
    <p:sldId id="351" r:id="rId17"/>
    <p:sldId id="317" r:id="rId18"/>
    <p:sldId id="356" r:id="rId19"/>
    <p:sldId id="332" r:id="rId20"/>
    <p:sldId id="339" r:id="rId21"/>
    <p:sldId id="336" r:id="rId22"/>
    <p:sldId id="338" r:id="rId23"/>
    <p:sldId id="353" r:id="rId24"/>
    <p:sldId id="342" r:id="rId25"/>
    <p:sldId id="276" r:id="rId26"/>
    <p:sldId id="271" r:id="rId27"/>
    <p:sldId id="293" r:id="rId28"/>
    <p:sldId id="281" r:id="rId29"/>
    <p:sldId id="284" r:id="rId30"/>
    <p:sldId id="347" r:id="rId31"/>
    <p:sldId id="277" r:id="rId32"/>
    <p:sldId id="282" r:id="rId33"/>
    <p:sldId id="285" r:id="rId34"/>
    <p:sldId id="283" r:id="rId35"/>
    <p:sldId id="348" r:id="rId36"/>
    <p:sldId id="319" r:id="rId37"/>
    <p:sldId id="259" r:id="rId38"/>
    <p:sldId id="333" r:id="rId39"/>
    <p:sldId id="34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479"/>
    <a:srgbClr val="1D548D"/>
    <a:srgbClr val="3399FF"/>
    <a:srgbClr val="F2F0F4"/>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986" autoAdjust="0"/>
  </p:normalViewPr>
  <p:slideViewPr>
    <p:cSldViewPr>
      <p:cViewPr>
        <p:scale>
          <a:sx n="86" d="100"/>
          <a:sy n="86" d="100"/>
        </p:scale>
        <p:origin x="-36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077C1D13-F726-4A2C-B9E9-256CFA10F2DA}">
      <dgm:prSet phldrT="[文本]">
        <dgm:style>
          <a:lnRef idx="1">
            <a:schemeClr val="accent2"/>
          </a:lnRef>
          <a:fillRef idx="3">
            <a:schemeClr val="accent2"/>
          </a:fillRef>
          <a:effectRef idx="2">
            <a:schemeClr val="accent2"/>
          </a:effectRef>
          <a:fontRef idx="minor">
            <a:schemeClr val="lt1"/>
          </a:fontRef>
        </dgm:style>
      </dgm:prSet>
      <dgm:spPr>
        <a:xfrm>
          <a:off x="0" y="0"/>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97001988-51BA-49B0-8D9F-1A6FB795000C}" type="parTrans" cxnId="{FA10353C-943B-4FD3-8BFE-E65CED2DF7F0}">
      <dgm:prSet/>
      <dgm:spPr/>
      <dgm:t>
        <a:bodyPr/>
        <a:lstStyle/>
        <a:p>
          <a:endParaRPr lang="zh-CN" altLang="en-US">
            <a:latin typeface="华文中宋" pitchFamily="2" charset="-122"/>
            <a:ea typeface="华文中宋" pitchFamily="2" charset="-122"/>
          </a:endParaRPr>
        </a:p>
      </dgm:t>
    </dgm:pt>
    <dgm:pt modelId="{5D2B2CF3-7DBD-4AFF-8AB6-DDEBC61C3794}" type="sibTrans" cxnId="{FA10353C-943B-4FD3-8BFE-E65CED2DF7F0}">
      <dgm:prSet/>
      <dgm:spPr/>
      <dgm:t>
        <a:bodyPr/>
        <a:lstStyle/>
        <a:p>
          <a:endParaRPr lang="zh-CN" altLang="en-US">
            <a:latin typeface="华文中宋" pitchFamily="2" charset="-122"/>
            <a:ea typeface="华文中宋" pitchFamily="2" charset="-122"/>
          </a:endParaRPr>
        </a:p>
      </dgm:t>
    </dgm:pt>
    <dgm:pt modelId="{1A501F51-E234-48D2-B772-AFA8EF3D7CDA}">
      <dgm:prSet phldrT="[文本]"/>
      <dgm:spPr>
        <a:xfrm rot="5400000">
          <a:off x="2806658" y="-966559"/>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smtClean="0">
              <a:solidFill>
                <a:srgbClr val="000000">
                  <a:hueOff val="0"/>
                  <a:satOff val="0"/>
                  <a:lumOff val="0"/>
                  <a:alphaOff val="0"/>
                </a:srgbClr>
              </a:solidFill>
              <a:latin typeface="华文中宋" pitchFamily="2" charset="-122"/>
              <a:ea typeface="华文中宋" pitchFamily="2" charset="-122"/>
              <a:cs typeface="+mn-cs"/>
            </a:rPr>
            <a:t>类型多样，要求精确样式</a:t>
          </a:r>
          <a:endParaRPr lang="zh-CN" altLang="en-US">
            <a:solidFill>
              <a:srgbClr val="000000">
                <a:hueOff val="0"/>
                <a:satOff val="0"/>
                <a:lumOff val="0"/>
                <a:alphaOff val="0"/>
              </a:srgbClr>
            </a:solidFill>
            <a:latin typeface="华文中宋" pitchFamily="2" charset="-122"/>
            <a:ea typeface="华文中宋" pitchFamily="2" charset="-122"/>
            <a:cs typeface="+mn-cs"/>
          </a:endParaRPr>
        </a:p>
      </dgm:t>
    </dgm:pt>
    <dgm:pt modelId="{EAB56651-2B8C-452C-B09A-9C3E26CDFA73}" type="parTrans" cxnId="{8D0406B0-43DA-48D2-9E3E-5AE165113AD4}">
      <dgm:prSet/>
      <dgm:spPr/>
      <dgm:t>
        <a:bodyPr/>
        <a:lstStyle/>
        <a:p>
          <a:endParaRPr lang="zh-CN" altLang="en-US">
            <a:latin typeface="华文中宋" pitchFamily="2" charset="-122"/>
            <a:ea typeface="华文中宋" pitchFamily="2" charset="-122"/>
          </a:endParaRPr>
        </a:p>
      </dgm:t>
    </dgm:pt>
    <dgm:pt modelId="{D814074B-1BAD-4CF2-8544-F96549207037}" type="sibTrans" cxnId="{8D0406B0-43DA-48D2-9E3E-5AE165113AD4}">
      <dgm:prSet/>
      <dgm:spPr/>
      <dgm:t>
        <a:bodyPr/>
        <a:lstStyle/>
        <a:p>
          <a:endParaRPr lang="zh-CN" altLang="en-US">
            <a:latin typeface="华文中宋" pitchFamily="2" charset="-122"/>
            <a:ea typeface="华文中宋" pitchFamily="2" charset="-122"/>
          </a:endParaRPr>
        </a:p>
      </dgm:t>
    </dgm:pt>
    <dgm:pt modelId="{09961E58-4C82-4B25-A1D8-ED26241C6019}">
      <dgm:prSet phldrT="[文本]"/>
      <dgm:spPr>
        <a:xfrm rot="5400000">
          <a:off x="2806658" y="-966559"/>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编辑要求复杂</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C3417BE0-09A9-49FB-A4EB-343BC5D0AA67}" type="parTrans" cxnId="{6D8C9C73-1288-4E51-A7C4-5CA10472E285}">
      <dgm:prSet/>
      <dgm:spPr/>
      <dgm:t>
        <a:bodyPr/>
        <a:lstStyle/>
        <a:p>
          <a:endParaRPr lang="zh-CN" altLang="en-US">
            <a:latin typeface="华文中宋" pitchFamily="2" charset="-122"/>
            <a:ea typeface="华文中宋" pitchFamily="2" charset="-122"/>
          </a:endParaRPr>
        </a:p>
      </dgm:t>
    </dgm:pt>
    <dgm:pt modelId="{3C433271-0F1D-482E-95E8-CB7F4CBD5FA2}" type="sibTrans" cxnId="{6D8C9C73-1288-4E51-A7C4-5CA10472E285}">
      <dgm:prSet/>
      <dgm:spPr/>
      <dgm:t>
        <a:bodyPr/>
        <a:lstStyle/>
        <a:p>
          <a:endParaRPr lang="zh-CN" altLang="en-US">
            <a:latin typeface="华文中宋" pitchFamily="2" charset="-122"/>
            <a:ea typeface="华文中宋" pitchFamily="2" charset="-122"/>
          </a:endParaRPr>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smtClean="0">
              <a:solidFill>
                <a:srgbClr val="FFFFFF"/>
              </a:solidFill>
              <a:latin typeface="华文中宋" pitchFamily="2" charset="-122"/>
              <a:ea typeface="华文中宋" pitchFamily="2" charset="-122"/>
              <a:cs typeface="+mn-cs"/>
            </a:rPr>
            <a:t>数据</a:t>
          </a:r>
          <a:endParaRPr lang="zh-CN" altLang="en-US">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smtClean="0">
              <a:solidFill>
                <a:srgbClr val="000000">
                  <a:hueOff val="0"/>
                  <a:satOff val="0"/>
                  <a:lumOff val="0"/>
                  <a:alphaOff val="0"/>
                </a:srgbClr>
              </a:solidFill>
              <a:latin typeface="华文中宋" pitchFamily="2" charset="-122"/>
              <a:ea typeface="华文中宋" pitchFamily="2" charset="-122"/>
              <a:cs typeface="+mn-cs"/>
            </a:rPr>
            <a:t>必须结构化，才能实现临床和科研价值</a:t>
          </a:r>
          <a:endParaRPr lang="zh-CN" altLang="en-US">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7EA5E37F-FF9B-4DFD-9938-C893BC03142D}" type="pres">
      <dgm:prSet presAssocID="{077C1D13-F726-4A2C-B9E9-256CFA10F2DA}" presName="linNode" presStyleCnt="0"/>
      <dgm:spPr/>
    </dgm:pt>
    <dgm:pt modelId="{A9A7D818-00BF-484B-BB24-735439CFE18F}" type="pres">
      <dgm:prSet presAssocID="{077C1D13-F726-4A2C-B9E9-256CFA10F2DA}" presName="parentText" presStyleLbl="node1" presStyleIdx="0" presStyleCnt="2" custLinFactNeighborX="-1578" custLinFactNeighborY="-3">
        <dgm:presLayoutVars>
          <dgm:chMax val="1"/>
          <dgm:bulletEnabled val="1"/>
        </dgm:presLayoutVars>
      </dgm:prSet>
      <dgm:spPr/>
      <dgm:t>
        <a:bodyPr/>
        <a:lstStyle/>
        <a:p>
          <a:endParaRPr lang="zh-CN" altLang="en-US"/>
        </a:p>
      </dgm:t>
    </dgm:pt>
    <dgm:pt modelId="{3B706AC7-40CB-4F9D-BE73-6E3E38C07AE4}" type="pres">
      <dgm:prSet presAssocID="{077C1D13-F726-4A2C-B9E9-256CFA10F2DA}" presName="descendantText" presStyleLbl="alignAccFollowNode1" presStyleIdx="0" presStyleCnt="2">
        <dgm:presLayoutVars>
          <dgm:bulletEnabled val="1"/>
        </dgm:presLayoutVars>
      </dgm:prSet>
      <dgm:spPr/>
      <dgm:t>
        <a:bodyPr/>
        <a:lstStyle/>
        <a:p>
          <a:endParaRPr lang="zh-CN" altLang="en-US"/>
        </a:p>
      </dgm:t>
    </dgm:pt>
    <dgm:pt modelId="{4DE84831-B61D-4835-9B79-8626AE445F5E}" type="pres">
      <dgm:prSet presAssocID="{5D2B2CF3-7DBD-4AFF-8AB6-DDEBC61C3794}" presName="sp" presStyleCnt="0"/>
      <dgm:spPr/>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1" presStyleCnt="2">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1" presStyleCnt="2" custLinFactNeighborX="167" custLinFactNeighborY="14">
        <dgm:presLayoutVars>
          <dgm:bulletEnabled val="1"/>
        </dgm:presLayoutVars>
      </dgm:prSet>
      <dgm:spPr/>
      <dgm:t>
        <a:bodyPr/>
        <a:lstStyle/>
        <a:p>
          <a:endParaRPr lang="zh-CN" altLang="en-US"/>
        </a:p>
      </dgm:t>
    </dgm:pt>
  </dgm:ptLst>
  <dgm:cxnLst>
    <dgm:cxn modelId="{6D8C9C73-1288-4E51-A7C4-5CA10472E285}" srcId="{077C1D13-F726-4A2C-B9E9-256CFA10F2DA}" destId="{09961E58-4C82-4B25-A1D8-ED26241C6019}" srcOrd="1" destOrd="0" parTransId="{C3417BE0-09A9-49FB-A4EB-343BC5D0AA67}" sibTransId="{3C433271-0F1D-482E-95E8-CB7F4CBD5FA2}"/>
    <dgm:cxn modelId="{9EC23164-81EE-4D1C-A26F-31E757481B51}" type="presOf" srcId="{1A501F51-E234-48D2-B772-AFA8EF3D7CDA}" destId="{3B706AC7-40CB-4F9D-BE73-6E3E38C07AE4}" srcOrd="0" destOrd="0" presId="urn:microsoft.com/office/officeart/2005/8/layout/vList5"/>
    <dgm:cxn modelId="{FA10353C-943B-4FD3-8BFE-E65CED2DF7F0}" srcId="{3E22ADA9-E11F-4179-8942-D06C6DB4D2A5}" destId="{077C1D13-F726-4A2C-B9E9-256CFA10F2DA}" srcOrd="0" destOrd="0" parTransId="{97001988-51BA-49B0-8D9F-1A6FB795000C}" sibTransId="{5D2B2CF3-7DBD-4AFF-8AB6-DDEBC61C3794}"/>
    <dgm:cxn modelId="{487F3059-54C0-4795-937F-76E5730442E3}" type="presOf" srcId="{533C4B46-E369-4F20-91BB-CF4DB5F71A6B}" destId="{522AA298-B205-4F93-B3DE-FC511C718BE6}" srcOrd="0" destOrd="0" presId="urn:microsoft.com/office/officeart/2005/8/layout/vList5"/>
    <dgm:cxn modelId="{F4014849-9398-4FEB-9539-117B523894AA}" type="presOf" srcId="{3E22ADA9-E11F-4179-8942-D06C6DB4D2A5}" destId="{C4157A67-4750-4EEB-804D-A415E19F4526}" srcOrd="0" destOrd="0" presId="urn:microsoft.com/office/officeart/2005/8/layout/vList5"/>
    <dgm:cxn modelId="{BB03CECD-D8B6-470C-BE4D-32B21B098ACC}" type="presOf" srcId="{479A78D1-478C-4F83-B0D5-6D8354BC8ACC}" destId="{E7991CD0-0D87-46BE-91B8-968D1C9F2A0C}" srcOrd="0" destOrd="0" presId="urn:microsoft.com/office/officeart/2005/8/layout/vList5"/>
    <dgm:cxn modelId="{8D0406B0-43DA-48D2-9E3E-5AE165113AD4}" srcId="{077C1D13-F726-4A2C-B9E9-256CFA10F2DA}" destId="{1A501F51-E234-48D2-B772-AFA8EF3D7CDA}" srcOrd="0" destOrd="0" parTransId="{EAB56651-2B8C-452C-B09A-9C3E26CDFA73}" sibTransId="{D814074B-1BAD-4CF2-8544-F96549207037}"/>
    <dgm:cxn modelId="{C3F820C1-89F1-4B6B-A475-850DFA5313E9}" srcId="{3E22ADA9-E11F-4179-8942-D06C6DB4D2A5}" destId="{533C4B46-E369-4F20-91BB-CF4DB5F71A6B}" srcOrd="1" destOrd="0" parTransId="{6E093AD1-2E19-4A8A-8180-70082CDDBCA9}" sibTransId="{B4066365-CD13-4F6D-99F4-E84A826D9056}"/>
    <dgm:cxn modelId="{5DBA5C25-7617-4BF0-862E-8A100D3A7F70}" type="presOf" srcId="{077C1D13-F726-4A2C-B9E9-256CFA10F2DA}" destId="{A9A7D818-00BF-484B-BB24-735439CFE18F}"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108FF3AC-D38A-40C8-A854-E6691BBE5BE5}" type="presOf" srcId="{09961E58-4C82-4B25-A1D8-ED26241C6019}" destId="{3B706AC7-40CB-4F9D-BE73-6E3E38C07AE4}" srcOrd="0" destOrd="1" presId="urn:microsoft.com/office/officeart/2005/8/layout/vList5"/>
    <dgm:cxn modelId="{24776532-F8AE-448C-9047-A65773E98A53}" type="presParOf" srcId="{C4157A67-4750-4EEB-804D-A415E19F4526}" destId="{7EA5E37F-FF9B-4DFD-9938-C893BC03142D}" srcOrd="0" destOrd="0" presId="urn:microsoft.com/office/officeart/2005/8/layout/vList5"/>
    <dgm:cxn modelId="{C41CA95C-F6E6-4AC1-8B67-E693C8A3EEE4}" type="presParOf" srcId="{7EA5E37F-FF9B-4DFD-9938-C893BC03142D}" destId="{A9A7D818-00BF-484B-BB24-735439CFE18F}" srcOrd="0" destOrd="0" presId="urn:microsoft.com/office/officeart/2005/8/layout/vList5"/>
    <dgm:cxn modelId="{E5369D57-CA38-4D86-9436-D5683C6165E6}" type="presParOf" srcId="{7EA5E37F-FF9B-4DFD-9938-C893BC03142D}" destId="{3B706AC7-40CB-4F9D-BE73-6E3E38C07AE4}" srcOrd="1" destOrd="0" presId="urn:microsoft.com/office/officeart/2005/8/layout/vList5"/>
    <dgm:cxn modelId="{67954C22-4988-49BF-86FB-5568EC5F49AA}" type="presParOf" srcId="{C4157A67-4750-4EEB-804D-A415E19F4526}" destId="{4DE84831-B61D-4835-9B79-8626AE445F5E}" srcOrd="1" destOrd="0" presId="urn:microsoft.com/office/officeart/2005/8/layout/vList5"/>
    <dgm:cxn modelId="{48A5AF04-F921-48DC-831F-566FDD9CA14A}" type="presParOf" srcId="{C4157A67-4750-4EEB-804D-A415E19F4526}" destId="{28E8FB0E-714A-4A47-9F3F-F1C351F682A1}" srcOrd="2"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06AC7-40CB-4F9D-BE73-6E3E38C07AE4}">
      <dsp:nvSpPr>
        <dsp:cNvPr id="0" name=""/>
        <dsp:cNvSpPr/>
      </dsp:nvSpPr>
      <dsp:spPr>
        <a:xfrm rot="5400000">
          <a:off x="4397978" y="-1719185"/>
          <a:ext cx="899199" cy="456242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smtClean="0">
              <a:solidFill>
                <a:srgbClr val="000000">
                  <a:hueOff val="0"/>
                  <a:satOff val="0"/>
                  <a:lumOff val="0"/>
                  <a:alphaOff val="0"/>
                </a:srgbClr>
              </a:solidFill>
              <a:latin typeface="华文中宋" pitchFamily="2" charset="-122"/>
              <a:ea typeface="华文中宋" pitchFamily="2" charset="-122"/>
              <a:cs typeface="+mn-cs"/>
            </a:rPr>
            <a:t>类型多样，要求精确样式</a:t>
          </a:r>
          <a:endParaRPr lang="zh-CN" altLang="en-US" sz="1900" kern="1200">
            <a:solidFill>
              <a:srgbClr val="000000">
                <a:hueOff val="0"/>
                <a:satOff val="0"/>
                <a:lumOff val="0"/>
                <a:alphaOff val="0"/>
              </a:srgbClr>
            </a:solidFill>
            <a:latin typeface="华文中宋" pitchFamily="2" charset="-122"/>
            <a:ea typeface="华文中宋" pitchFamily="2" charset="-122"/>
            <a:cs typeface="+mn-cs"/>
          </a:endParaRPr>
        </a:p>
        <a:p>
          <a:pPr marL="171450" lvl="1" indent="-171450" algn="l" defTabSz="844550">
            <a:lnSpc>
              <a:spcPct val="90000"/>
            </a:lnSpc>
            <a:spcBef>
              <a:spcPct val="0"/>
            </a:spcBef>
            <a:spcAft>
              <a:spcPct val="15000"/>
            </a:spcAft>
            <a:buChar char="••"/>
          </a:pPr>
          <a:r>
            <a:rPr lang="zh-CN" altLang="en-US" sz="1900" kern="1200" dirty="0" smtClean="0">
              <a:solidFill>
                <a:srgbClr val="000000">
                  <a:hueOff val="0"/>
                  <a:satOff val="0"/>
                  <a:lumOff val="0"/>
                  <a:alphaOff val="0"/>
                </a:srgbClr>
              </a:solidFill>
              <a:latin typeface="华文中宋" pitchFamily="2" charset="-122"/>
              <a:ea typeface="华文中宋" pitchFamily="2" charset="-122"/>
              <a:cs typeface="+mn-cs"/>
            </a:rPr>
            <a:t>编辑要求复杂</a:t>
          </a:r>
          <a:endParaRPr lang="zh-CN" altLang="en-US" sz="19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566365" y="156323"/>
        <a:ext cx="4518531" cy="811409"/>
      </dsp:txXfrm>
    </dsp:sp>
    <dsp:sp modelId="{A9A7D818-00BF-484B-BB24-735439CFE18F}">
      <dsp:nvSpPr>
        <dsp:cNvPr id="0" name=""/>
        <dsp:cNvSpPr/>
      </dsp:nvSpPr>
      <dsp:spPr>
        <a:xfrm>
          <a:off x="0" y="0"/>
          <a:ext cx="2566365" cy="1123999"/>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endParaRPr lang="zh-CN" altLang="en-US" sz="4700" kern="1200" dirty="0">
            <a:solidFill>
              <a:srgbClr val="FFFFFF"/>
            </a:solidFill>
            <a:latin typeface="华文中宋" pitchFamily="2" charset="-122"/>
            <a:ea typeface="华文中宋" pitchFamily="2" charset="-122"/>
            <a:cs typeface="+mn-cs"/>
          </a:endParaRPr>
        </a:p>
      </dsp:txBody>
      <dsp:txXfrm>
        <a:off x="54869" y="54869"/>
        <a:ext cx="2456627" cy="1014261"/>
      </dsp:txXfrm>
    </dsp:sp>
    <dsp:sp modelId="{E7991CD0-0D87-46BE-91B8-968D1C9F2A0C}">
      <dsp:nvSpPr>
        <dsp:cNvPr id="0" name=""/>
        <dsp:cNvSpPr/>
      </dsp:nvSpPr>
      <dsp:spPr>
        <a:xfrm rot="5400000">
          <a:off x="4397978" y="-538859"/>
          <a:ext cx="899199" cy="456242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smtClean="0">
              <a:solidFill>
                <a:srgbClr val="000000">
                  <a:hueOff val="0"/>
                  <a:satOff val="0"/>
                  <a:lumOff val="0"/>
                  <a:alphaOff val="0"/>
                </a:srgbClr>
              </a:solidFill>
              <a:latin typeface="华文中宋" pitchFamily="2" charset="-122"/>
              <a:ea typeface="华文中宋" pitchFamily="2" charset="-122"/>
              <a:cs typeface="+mn-cs"/>
            </a:rPr>
            <a:t>必须结构化，才能实现临床和科研价值</a:t>
          </a:r>
          <a:endParaRPr lang="zh-CN" altLang="en-US" sz="1900" kern="1200">
            <a:solidFill>
              <a:srgbClr val="000000">
                <a:hueOff val="0"/>
                <a:satOff val="0"/>
                <a:lumOff val="0"/>
                <a:alphaOff val="0"/>
              </a:srgbClr>
            </a:solidFill>
            <a:latin typeface="华文中宋" pitchFamily="2" charset="-122"/>
            <a:ea typeface="华文中宋" pitchFamily="2" charset="-122"/>
            <a:cs typeface="+mn-cs"/>
          </a:endParaRPr>
        </a:p>
      </dsp:txBody>
      <dsp:txXfrm rot="-5400000">
        <a:off x="2566365" y="1336649"/>
        <a:ext cx="4518531" cy="811409"/>
      </dsp:txXfrm>
    </dsp:sp>
    <dsp:sp modelId="{522AA298-B205-4F93-B3DE-FC511C718BE6}">
      <dsp:nvSpPr>
        <dsp:cNvPr id="0" name=""/>
        <dsp:cNvSpPr/>
      </dsp:nvSpPr>
      <dsp:spPr>
        <a:xfrm>
          <a:off x="0" y="1180227"/>
          <a:ext cx="2566365" cy="1123999"/>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zh-CN" altLang="en-US" sz="4700" kern="1200" smtClean="0">
              <a:solidFill>
                <a:srgbClr val="FFFFFF"/>
              </a:solidFill>
              <a:latin typeface="华文中宋" pitchFamily="2" charset="-122"/>
              <a:ea typeface="华文中宋" pitchFamily="2" charset="-122"/>
              <a:cs typeface="+mn-cs"/>
            </a:rPr>
            <a:t>数据</a:t>
          </a:r>
          <a:endParaRPr lang="zh-CN" altLang="en-US" sz="4700" kern="1200">
            <a:solidFill>
              <a:srgbClr val="FFFFFF"/>
            </a:solidFill>
            <a:latin typeface="华文中宋" pitchFamily="2" charset="-122"/>
            <a:ea typeface="华文中宋" pitchFamily="2" charset="-122"/>
            <a:cs typeface="+mn-cs"/>
          </a:endParaRPr>
        </a:p>
      </dsp:txBody>
      <dsp:txXfrm>
        <a:off x="54869" y="1235096"/>
        <a:ext cx="2456627" cy="101426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31</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35</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患者集中于上级医院而没有向基层合理分流</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这就是临床决策支持系统。临床决策支持系统对医生看病的观察、诊断和治疗模</a:t>
            </a:r>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43.pn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 Id="rId9"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6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TextBox 2"/>
          <p:cNvSpPr txBox="1"/>
          <p:nvPr/>
        </p:nvSpPr>
        <p:spPr>
          <a:xfrm>
            <a:off x="1259632" y="2348880"/>
            <a:ext cx="5040560" cy="923330"/>
          </a:xfrm>
          <a:prstGeom prst="rect">
            <a:avLst/>
          </a:prstGeom>
          <a:noFill/>
        </p:spPr>
        <p:txBody>
          <a:bodyPr wrap="square" rtlCol="0">
            <a:spAutoFit/>
          </a:bodyPr>
          <a:lstStyle/>
          <a:p>
            <a:r>
              <a:rPr lang="zh-CN" altLang="en-US" dirty="0" smtClean="0"/>
              <a:t>关键技术</a:t>
            </a:r>
            <a:endParaRPr lang="en-US" altLang="zh-CN" dirty="0" smtClean="0"/>
          </a:p>
          <a:p>
            <a:r>
              <a:rPr lang="zh-CN" altLang="en-US" dirty="0" smtClean="0"/>
              <a:t>系统框架</a:t>
            </a:r>
            <a:endParaRPr lang="en-US" altLang="zh-CN" dirty="0" smtClean="0"/>
          </a:p>
          <a:p>
            <a:r>
              <a:rPr lang="zh-CN" altLang="en-US" dirty="0"/>
              <a:t>实现</a:t>
            </a:r>
          </a:p>
        </p:txBody>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3131840"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华文中宋" pitchFamily="2" charset="-122"/>
                <a:ea typeface="华文中宋" pitchFamily="2" charset="-122"/>
              </a:rPr>
              <a:t>医疗数据特点</a:t>
            </a:r>
            <a:endParaRPr kumimoji="1" lang="en-US" altLang="ko-KR" sz="1800" b="1" i="0" u="none" strike="noStrike" kern="0" cap="none" spc="0" normalizeH="0" baseline="0" noProof="0" dirty="0" smtClean="0">
              <a:ln>
                <a:noFill/>
              </a:ln>
              <a:solidFill>
                <a:srgbClr val="FFFFFF"/>
              </a:solidFill>
              <a:effectLst/>
              <a:uLnTx/>
              <a:uFillTx/>
              <a:latin typeface="华文中宋" pitchFamily="2" charset="-122"/>
              <a:ea typeface="华文中宋" pitchFamily="2" charset="-122"/>
            </a:endParaRPr>
          </a:p>
        </p:txBody>
      </p:sp>
      <p:graphicFrame>
        <p:nvGraphicFramePr>
          <p:cNvPr id="7" name="图示 6"/>
          <p:cNvGraphicFramePr/>
          <p:nvPr>
            <p:extLst>
              <p:ext uri="{D42A27DB-BD31-4B8C-83A1-F6EECF244321}">
                <p14:modId xmlns:p14="http://schemas.microsoft.com/office/powerpoint/2010/main" val="3140645172"/>
              </p:ext>
            </p:extLst>
          </p:nvPr>
        </p:nvGraphicFramePr>
        <p:xfrm>
          <a:off x="755576" y="3933056"/>
          <a:ext cx="7128792" cy="230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3" name="AutoShape 105"/>
          <p:cNvSpPr>
            <a:spLocks noChangeArrowheads="1"/>
          </p:cNvSpPr>
          <p:nvPr/>
        </p:nvSpPr>
        <p:spPr bwMode="auto">
          <a:xfrm>
            <a:off x="6612542" y="1196752"/>
            <a:ext cx="1199818" cy="2037213"/>
          </a:xfrm>
          <a:prstGeom prst="wedgeRoundRectCallout">
            <a:avLst>
              <a:gd name="adj1" fmla="val -167861"/>
              <a:gd name="adj2" fmla="val -19455"/>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2051" name="Picture 3" descr="C:\Users\FGJ\AppData\Roaming\Tencent\Users\794460205\QQ\WinTemp\RichOle\L{HMEAIP1}Q26$Q9VE2Y5]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684" y="1372689"/>
            <a:ext cx="928659" cy="1764454"/>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5868143" y="3594005"/>
            <a:ext cx="2674281" cy="1800200"/>
          </a:xfrm>
          <a:prstGeom prst="wedgeRoundRectCallout">
            <a:avLst>
              <a:gd name="adj1" fmla="val -71607"/>
              <a:gd name="adj2" fmla="val -142938"/>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3738021"/>
            <a:ext cx="2376264" cy="14527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494080"/>
            <a:ext cx="44577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98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3485313"/>
              </p:ext>
            </p:extLst>
          </p:nvPr>
        </p:nvGraphicFramePr>
        <p:xfrm>
          <a:off x="251520" y="1477647"/>
          <a:ext cx="3870569" cy="2864891"/>
        </p:xfrm>
        <a:graphic>
          <a:graphicData uri="http://schemas.openxmlformats.org/presentationml/2006/ole">
            <mc:AlternateContent xmlns:mc="http://schemas.openxmlformats.org/markup-compatibility/2006">
              <mc:Choice xmlns:v="urn:schemas-microsoft-com:vml" Requires="v">
                <p:oleObj spid="_x0000_s7186"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77647"/>
                        <a:ext cx="3870569" cy="2864891"/>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393465" y="4560946"/>
            <a:ext cx="3538736" cy="646331"/>
          </a:xfrm>
          <a:prstGeom prst="rect">
            <a:avLst/>
          </a:prstGeom>
          <a:noFill/>
        </p:spPr>
        <p:txBody>
          <a:bodyPr wrap="square" rtlCol="0">
            <a:spAutoFit/>
          </a:bodyPr>
          <a:lstStyle/>
          <a:p>
            <a:pPr algn="ctr"/>
            <a:r>
              <a:rPr lang="zh-CN" altLang="en-US" dirty="0" smtClean="0"/>
              <a:t>诊断决策的准确性与观察信息的获取程度相关</a:t>
            </a:r>
            <a:endParaRPr lang="zh-CN" altLang="en-US" dirty="0"/>
          </a:p>
        </p:txBody>
      </p:sp>
      <p:sp>
        <p:nvSpPr>
          <p:cNvPr id="7" name="右箭头 6"/>
          <p:cNvSpPr/>
          <p:nvPr/>
        </p:nvSpPr>
        <p:spPr bwMode="auto">
          <a:xfrm>
            <a:off x="4139952" y="2671046"/>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t>数据录入界面需求</a:t>
            </a:r>
            <a:endParaRPr lang="en-US" altLang="zh-CN" dirty="0" smtClean="0"/>
          </a:p>
          <a:p>
            <a:pPr marL="285750" indent="-285750">
              <a:buFont typeface="Wingdings" pitchFamily="2" charset="2"/>
              <a:buChar char="Ø"/>
            </a:pPr>
            <a:r>
              <a:rPr lang="zh-CN" altLang="en-US" dirty="0" smtClean="0"/>
              <a:t>不同疾病所需的数据差异很大</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数据项随疾病诊断的需求而变化</a:t>
            </a:r>
            <a:endParaRPr lang="en-US" altLang="zh-CN" dirty="0" smtClean="0"/>
          </a:p>
          <a:p>
            <a:pPr marL="285750" indent="-285750">
              <a:buFont typeface="Wingdings" pitchFamily="2" charset="2"/>
              <a:buChar char="Ø"/>
            </a:pPr>
            <a:endParaRPr lang="en-US" altLang="zh-CN" dirty="0"/>
          </a:p>
          <a:p>
            <a:pPr marL="285750" indent="-285750">
              <a:buFont typeface="Wingdings" pitchFamily="2" charset="2"/>
              <a:buChar char="Ø"/>
            </a:pPr>
            <a:r>
              <a:rPr lang="zh-CN" altLang="en-US" dirty="0" smtClean="0"/>
              <a:t>结构化、样式精确的数据项</a:t>
            </a:r>
            <a:endParaRPr lang="en-US" altLang="zh-CN" dirty="0" smtClean="0"/>
          </a:p>
          <a:p>
            <a:pPr marL="285750" indent="-285750">
              <a:buFont typeface="Wingdings" pitchFamily="2" charset="2"/>
              <a:buChar char="Ø"/>
            </a:pPr>
            <a:endParaRPr lang="zh-CN" altLang="en-US" dirty="0"/>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t>临床决策支持系统</a:t>
            </a:r>
            <a:endParaRPr lang="zh-CN" altLang="en-US" dirty="0"/>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133" y="43949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397945"/>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08" y="44403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570784"/>
            <a:ext cx="2043515" cy="369332"/>
          </a:xfrm>
          <a:prstGeom prst="rect">
            <a:avLst/>
          </a:prstGeom>
          <a:noFill/>
        </p:spPr>
        <p:txBody>
          <a:bodyPr wrap="square" rtlCol="0">
            <a:spAutoFit/>
          </a:bodyPr>
          <a:lstStyle/>
          <a:p>
            <a:r>
              <a:rPr lang="zh-CN" altLang="en-US" dirty="0" smtClean="0"/>
              <a:t>界面模板设计工具</a:t>
            </a:r>
            <a:endParaRPr lang="zh-CN" altLang="en-US" dirty="0"/>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973" y="4365708"/>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624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361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右箭头 36"/>
          <p:cNvSpPr/>
          <p:nvPr/>
        </p:nvSpPr>
        <p:spPr bwMode="auto">
          <a:xfrm>
            <a:off x="4384902" y="48134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216" y="47361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479603"/>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262" y="153294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24973" y="5628618"/>
            <a:ext cx="1584176" cy="369332"/>
          </a:xfrm>
          <a:prstGeom prst="rect">
            <a:avLst/>
          </a:prstGeom>
          <a:noFill/>
        </p:spPr>
        <p:txBody>
          <a:bodyPr wrap="square" rtlCol="0">
            <a:spAutoFit/>
          </a:bodyPr>
          <a:lstStyle/>
          <a:p>
            <a:r>
              <a:rPr lang="zh-CN" altLang="en-US" dirty="0" smtClean="0"/>
              <a:t>系统显示页面</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841" y="3814610"/>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843039"/>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126" y="3733143"/>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24"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26"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29" name="TextBox 28"/>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30" name="TextBox 29"/>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647157282"/>
              </p:ext>
            </p:extLst>
          </p:nvPr>
        </p:nvGraphicFramePr>
        <p:xfrm>
          <a:off x="755576" y="1700808"/>
          <a:ext cx="7215187" cy="3168650"/>
        </p:xfrm>
        <a:graphic>
          <a:graphicData uri="http://schemas.openxmlformats.org/presentationml/2006/ole">
            <mc:AlternateContent xmlns:mc="http://schemas.openxmlformats.org/markup-compatibility/2006">
              <mc:Choice xmlns:v="urn:schemas-microsoft-com:vml" Requires="v">
                <p:oleObj spid="_x0000_s8206" name="Visio" r:id="rId4" imgW="10671602" imgH="5671080" progId="Visio.Drawing.11">
                  <p:embed/>
                </p:oleObj>
              </mc:Choice>
              <mc:Fallback>
                <p:oleObj name="Visio" r:id="rId4" imgW="10671602" imgH="5671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700808"/>
                        <a:ext cx="72151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9071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82758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143158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143158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143158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153960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153960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147744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11566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2295685"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360049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08777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458622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143158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173441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362014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2264808" y="1763524"/>
            <a:ext cx="648072" cy="738664"/>
          </a:xfrm>
          <a:prstGeom prst="rect">
            <a:avLst/>
          </a:prstGeom>
          <a:noFill/>
        </p:spPr>
        <p:txBody>
          <a:bodyPr wrap="square" rtlCol="0">
            <a:spAutoFit/>
          </a:bodyPr>
          <a:lstStyle/>
          <a:p>
            <a:r>
              <a:rPr lang="zh-CN" altLang="en-US" sz="1400" dirty="0" smtClean="0"/>
              <a:t>界面配置文件</a:t>
            </a:r>
            <a:endParaRPr lang="zh-CN" altLang="en-US" sz="1400" dirty="0"/>
          </a:p>
        </p:txBody>
      </p:sp>
      <p:sp>
        <p:nvSpPr>
          <p:cNvPr id="28" name="TextBox 27"/>
          <p:cNvSpPr txBox="1"/>
          <p:nvPr/>
        </p:nvSpPr>
        <p:spPr>
          <a:xfrm>
            <a:off x="466400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06525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99954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229568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342659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384385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19755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489014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489014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2623201" y="2262227"/>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06525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03010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09229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01676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260452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10178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480452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07441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24382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24469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06577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277996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474274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03090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232137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27586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453228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431190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431190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
        <p:nvSpPr>
          <p:cNvPr id="2" name="TextBox 1"/>
          <p:cNvSpPr txBox="1"/>
          <p:nvPr/>
        </p:nvSpPr>
        <p:spPr>
          <a:xfrm>
            <a:off x="6317115" y="1842790"/>
            <a:ext cx="2753887" cy="4247317"/>
          </a:xfrm>
          <a:prstGeom prst="rect">
            <a:avLst/>
          </a:prstGeom>
          <a:noFill/>
        </p:spPr>
        <p:txBody>
          <a:bodyPr wrap="square" rtlCol="0">
            <a:spAutoFit/>
          </a:bodyPr>
          <a:lstStyle/>
          <a:p>
            <a:pPr marL="285750" indent="-285750">
              <a:buFont typeface="Wingdings" pitchFamily="2" charset="2"/>
              <a:buChar char="Ø"/>
            </a:pPr>
            <a:r>
              <a:rPr lang="zh-CN" altLang="en-US" dirty="0" smtClean="0"/>
              <a:t>云计算</a:t>
            </a:r>
            <a:endParaRPr lang="en-US" altLang="zh-CN" dirty="0"/>
          </a:p>
          <a:p>
            <a:pPr marL="342900" indent="-342900">
              <a:buAutoNum type="arabicPeriod"/>
            </a:pPr>
            <a:r>
              <a:rPr lang="zh-CN" altLang="en-US" dirty="0" smtClean="0"/>
              <a:t>按需获取资源，实现系统资源的最大化利用</a:t>
            </a:r>
            <a:endParaRPr lang="en-US" altLang="zh-CN" dirty="0" smtClean="0"/>
          </a:p>
          <a:p>
            <a:pPr marL="342900" indent="-342900">
              <a:buAutoNum type="arabicPeriod"/>
            </a:pPr>
            <a:r>
              <a:rPr lang="zh-CN" altLang="en-US" dirty="0" smtClean="0"/>
              <a:t>数据存储集中远程托 管，利于数据共享</a:t>
            </a:r>
            <a:endParaRPr lang="en-US" altLang="zh-CN" dirty="0" smtClean="0"/>
          </a:p>
          <a:p>
            <a:endParaRPr lang="en-US" altLang="zh-CN" dirty="0"/>
          </a:p>
          <a:p>
            <a:pPr marL="285750" indent="-285750">
              <a:buFont typeface="Wingdings" pitchFamily="2" charset="2"/>
              <a:buChar char="Ø"/>
            </a:pPr>
            <a:r>
              <a:rPr lang="en-US" altLang="zh-CN" dirty="0" smtClean="0"/>
              <a:t>MVC</a:t>
            </a:r>
            <a:r>
              <a:rPr lang="zh-CN" altLang="en-US" dirty="0" smtClean="0"/>
              <a:t>模式</a:t>
            </a:r>
            <a:endParaRPr lang="en-US" altLang="zh-CN" dirty="0" smtClean="0"/>
          </a:p>
          <a:p>
            <a:pPr marL="342900" indent="-342900">
              <a:buAutoNum type="arabicPeriod"/>
            </a:pPr>
            <a:r>
              <a:rPr lang="zh-CN" altLang="en-US" dirty="0" smtClean="0"/>
              <a:t>同</a:t>
            </a:r>
            <a:r>
              <a:rPr lang="zh-CN" altLang="en-US" dirty="0"/>
              <a:t>一个模型可以被不同的视图重用，代码的可重用性得到</a:t>
            </a:r>
            <a:r>
              <a:rPr lang="zh-CN" altLang="en-US" dirty="0" smtClean="0"/>
              <a:t>提高</a:t>
            </a:r>
            <a:endParaRPr lang="en-US" altLang="zh-CN" dirty="0" smtClean="0"/>
          </a:p>
          <a:p>
            <a:pPr marL="342900" indent="-342900">
              <a:buAutoNum type="arabicPeriod"/>
            </a:pPr>
            <a:r>
              <a:rPr lang="en-US" altLang="zh-CN" dirty="0"/>
              <a:t>MVC</a:t>
            </a:r>
            <a:r>
              <a:rPr lang="zh-CN" altLang="en-US" dirty="0"/>
              <a:t>模式的三个模块各自独立，易于维护和扩展</a:t>
            </a:r>
            <a:endParaRPr lang="en-US" altLang="zh-CN" dirty="0"/>
          </a:p>
          <a:p>
            <a:endParaRPr lang="zh-CN" altLang="en-US"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5575" y="4437110"/>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5575" y="4437110"/>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02949" y="3739670"/>
            <a:ext cx="2520280" cy="369332"/>
          </a:xfrm>
          <a:prstGeom prst="rect">
            <a:avLst/>
          </a:prstGeom>
          <a:noFill/>
        </p:spPr>
        <p:txBody>
          <a:bodyPr wrap="square" rtlCol="0">
            <a:spAutoFit/>
          </a:bodyPr>
          <a:lstStyle/>
          <a:p>
            <a:r>
              <a:rPr lang="zh-CN" altLang="en-US" dirty="0" smtClean="0"/>
              <a:t>基本信息录入界面</a:t>
            </a:r>
            <a:endParaRPr lang="zh-CN" altLang="en-US" dirty="0"/>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t>问诊界面</a:t>
            </a:r>
            <a:endParaRPr lang="zh-CN" altLang="en-US" dirty="0"/>
          </a:p>
        </p:txBody>
      </p:sp>
      <p:sp>
        <p:nvSpPr>
          <p:cNvPr id="5" name="TextBox 4"/>
          <p:cNvSpPr txBox="1"/>
          <p:nvPr/>
        </p:nvSpPr>
        <p:spPr>
          <a:xfrm>
            <a:off x="1403648" y="3491116"/>
            <a:ext cx="1584176" cy="369332"/>
          </a:xfrm>
          <a:prstGeom prst="rect">
            <a:avLst/>
          </a:prstGeom>
          <a:noFill/>
        </p:spPr>
        <p:txBody>
          <a:bodyPr wrap="square" rtlCol="0">
            <a:spAutoFit/>
          </a:bodyPr>
          <a:lstStyle/>
          <a:p>
            <a:r>
              <a:rPr lang="zh-CN" altLang="en-US" dirty="0" smtClean="0"/>
              <a:t>系统登录界面</a:t>
            </a:r>
            <a:endParaRPr lang="zh-CN" altLang="en-US" dirty="0"/>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关键技术与系统框架</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94512"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6088742"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76236"/>
            <a:ext cx="5933563" cy="45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58247110"/>
              </p:ext>
            </p:extLst>
          </p:nvPr>
        </p:nvGraphicFramePr>
        <p:xfrm>
          <a:off x="4713920" y="1268760"/>
          <a:ext cx="3678560" cy="4821728"/>
        </p:xfrm>
        <a:graphic>
          <a:graphicData uri="http://schemas.openxmlformats.org/drawingml/2006/table">
            <a:tbl>
              <a:tblPr firstRow="1" bandRow="1">
                <a:tableStyleId>{5C22544A-7EE6-4342-B048-85BDC9FD1C3A}</a:tableStyleId>
              </a:tblPr>
              <a:tblGrid>
                <a:gridCol w="1296144"/>
                <a:gridCol w="2382416"/>
              </a:tblGrid>
              <a:tr h="344128">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t>数据库连接管理模块</a:t>
                      </a:r>
                      <a:endParaRPr lang="zh-CN" altLang="en-US" sz="1600" dirty="0"/>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t>病人基本信息操作模块</a:t>
                      </a:r>
                      <a:endParaRPr lang="zh-CN" altLang="en-US" sz="1600" dirty="0"/>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t>问诊信息操作模块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t>病史信息操作模块</a:t>
                      </a:r>
                      <a:endParaRPr lang="zh-CN" altLang="en-US" sz="1600" dirty="0"/>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022" y="3619381"/>
            <a:ext cx="310515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模型层：推理服务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334183271"/>
              </p:ext>
            </p:extLst>
          </p:nvPr>
        </p:nvGraphicFramePr>
        <p:xfrm>
          <a:off x="5018597" y="2433326"/>
          <a:ext cx="3678560" cy="2568823"/>
        </p:xfrm>
        <a:graphic>
          <a:graphicData uri="http://schemas.openxmlformats.org/drawingml/2006/table">
            <a:tbl>
              <a:tblPr firstRow="1" bandRow="1">
                <a:tableStyleId>{5C22544A-7EE6-4342-B048-85BDC9FD1C3A}</a:tableStyleId>
              </a:tblPr>
              <a:tblGrid>
                <a:gridCol w="1728192"/>
                <a:gridCol w="1950368"/>
              </a:tblGrid>
              <a:tr h="504055">
                <a:tc>
                  <a:txBody>
                    <a:bodyPr/>
                    <a:lstStyle/>
                    <a:p>
                      <a:r>
                        <a:rPr lang="zh-CN" altLang="en-US" dirty="0" smtClean="0"/>
                        <a:t>推理服务</a:t>
                      </a:r>
                      <a:endParaRPr lang="zh-CN" altLang="en-US" dirty="0"/>
                    </a:p>
                  </a:txBody>
                  <a:tcPr/>
                </a:tc>
                <a:tc>
                  <a:txBody>
                    <a:bodyPr/>
                    <a:lstStyle/>
                    <a:p>
                      <a:r>
                        <a:rPr lang="zh-CN" altLang="en-US" dirty="0" smtClean="0"/>
                        <a:t>接口</a:t>
                      </a:r>
                      <a:endParaRPr lang="zh-CN" altLang="en-US" dirty="0"/>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RuleEngine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LoadDataModel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loadRule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DataEngine</a:t>
                      </a:r>
                      <a:endParaRPr lang="zh-CN" altLang="en-US" sz="1600" b="0" kern="1200" dirty="0">
                        <a:solidFill>
                          <a:schemeClr val="dk1"/>
                        </a:solidFill>
                        <a:latin typeface="Times New Roman" pitchFamily="18" charset="0"/>
                        <a:ea typeface="+mn-ea"/>
                        <a:cs typeface="Times New Roman" pitchFamily="18" charset="0"/>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LoadDataFile</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LoadModel</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StartInference</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grpSp>
        <p:nvGrpSpPr>
          <p:cNvPr id="11" name="Group 3"/>
          <p:cNvGrpSpPr>
            <a:grpSpLocks/>
          </p:cNvGrpSpPr>
          <p:nvPr/>
        </p:nvGrpSpPr>
        <p:grpSpPr bwMode="auto">
          <a:xfrm>
            <a:off x="576778" y="1648839"/>
            <a:ext cx="3707189" cy="2068193"/>
            <a:chOff x="296" y="680"/>
            <a:chExt cx="2556" cy="1532"/>
          </a:xfrm>
        </p:grpSpPr>
        <p:sp>
          <p:nvSpPr>
            <p:cNvPr id="12"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13"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b="0" i="0" u="none" strike="noStrike" kern="0" cap="none" spc="0" normalizeH="0" baseline="0" noProof="0" dirty="0" smtClean="0">
                  <a:ln>
                    <a:noFill/>
                  </a:ln>
                  <a:solidFill>
                    <a:srgbClr val="FFFFFF"/>
                  </a:solidFill>
                  <a:effectLst/>
                  <a:uLnTx/>
                  <a:uFillTx/>
                  <a:cs typeface="Times New Roman" pitchFamily="18" charset="0"/>
                </a:rPr>
                <a:t>基于规则的推理服务</a:t>
              </a:r>
              <a:endParaRPr kumimoji="1" lang="en-US" altLang="zh-CN" sz="2000" b="0" i="0" u="none" strike="noStrike" kern="0" cap="none" spc="0" normalizeH="0" baseline="0" noProof="0" dirty="0" smtClean="0">
                <a:ln>
                  <a:noFill/>
                </a:ln>
                <a:solidFill>
                  <a:srgbClr val="FFFFFF"/>
                </a:solidFill>
                <a:effectLst/>
                <a:uLnTx/>
                <a:uFillTx/>
                <a:cs typeface="Times New Roman" pitchFamily="18" charset="0"/>
              </a:endParaRPr>
            </a:p>
            <a:p>
              <a:pPr marL="0" marR="0" lvl="0" indent="0" defTabSz="914400" eaLnBrk="1" fontAlgn="auto" latinLnBrk="1" hangingPunct="1">
                <a:lnSpc>
                  <a:spcPct val="150000"/>
                </a:lnSpc>
                <a:spcBef>
                  <a:spcPts val="0"/>
                </a:spcBef>
                <a:spcAft>
                  <a:spcPts val="0"/>
                </a:spcAft>
                <a:buClrTx/>
                <a:buSzTx/>
                <a:tabLst/>
                <a:defRPr/>
              </a:pPr>
              <a:r>
                <a:rPr kumimoji="1" lang="en-US" altLang="ko-KR" sz="2000" kern="0" dirty="0">
                  <a:solidFill>
                    <a:srgbClr val="FFFFFF"/>
                  </a:solidFill>
                  <a:ea typeface="华文中宋" pitchFamily="2" charset="-122"/>
                  <a:cs typeface="Times New Roman" pitchFamily="18" charset="0"/>
                </a:rPr>
                <a:t> </a:t>
              </a:r>
              <a:r>
                <a:rPr kumimoji="1" lang="en-US" altLang="ko-KR" sz="2000" kern="0" dirty="0" smtClean="0">
                  <a:solidFill>
                    <a:srgbClr val="FFFFFF"/>
                  </a:solidFill>
                  <a:ea typeface="华文中宋" pitchFamily="2" charset="-122"/>
                  <a:cs typeface="Times New Roman" pitchFamily="18" charset="0"/>
                </a:rPr>
                <a:t>     </a:t>
              </a:r>
              <a:r>
                <a:rPr kumimoji="1" lang="en-US" altLang="zh-CN" sz="2000" kern="0" dirty="0">
                  <a:solidFill>
                    <a:srgbClr val="FFFFFF"/>
                  </a:solidFill>
                  <a:ea typeface="华文中宋" pitchFamily="2" charset="-122"/>
                  <a:cs typeface="Times New Roman" pitchFamily="18" charset="0"/>
                </a:rPr>
                <a:t>CLIPS</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grpSp>
        <p:nvGrpSpPr>
          <p:cNvPr id="22" name="Group 3"/>
          <p:cNvGrpSpPr>
            <a:grpSpLocks/>
          </p:cNvGrpSpPr>
          <p:nvPr/>
        </p:nvGrpSpPr>
        <p:grpSpPr bwMode="auto">
          <a:xfrm>
            <a:off x="642045" y="3953715"/>
            <a:ext cx="3641922" cy="2142827"/>
            <a:chOff x="296" y="680"/>
            <a:chExt cx="2556" cy="1532"/>
          </a:xfrm>
        </p:grpSpPr>
        <p:sp>
          <p:nvSpPr>
            <p:cNvPr id="23" name="Rectangle 4"/>
            <p:cNvSpPr>
              <a:spLocks noChangeArrowheads="1"/>
            </p:cNvSpPr>
            <p:nvPr/>
          </p:nvSpPr>
          <p:spPr bwMode="gray">
            <a:xfrm>
              <a:off x="296" y="680"/>
              <a:ext cx="2556" cy="1532"/>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0" hangingPunct="1">
                <a:lnSpc>
                  <a:spcPct val="15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srgbClr val="FFFFFF"/>
                </a:solidFill>
                <a:effectLst/>
                <a:uLnTx/>
                <a:uFillTx/>
                <a:ea typeface="华文中宋" pitchFamily="2" charset="-122"/>
                <a:cs typeface="Times New Roman" pitchFamily="18" charset="0"/>
              </a:endParaRPr>
            </a:p>
          </p:txBody>
        </p:sp>
        <p:sp>
          <p:nvSpPr>
            <p:cNvPr id="24" name="Rectangle 5"/>
            <p:cNvSpPr>
              <a:spLocks noChangeArrowheads="1"/>
            </p:cNvSpPr>
            <p:nvPr/>
          </p:nvSpPr>
          <p:spPr bwMode="gray">
            <a:xfrm>
              <a:off x="341" y="720"/>
              <a:ext cx="2466" cy="1460"/>
            </a:xfrm>
            <a:prstGeom prst="rect">
              <a:avLst/>
            </a:prstGeom>
            <a:gradFill rotWithShape="1">
              <a:gsLst>
                <a:gs pos="0">
                  <a:srgbClr val="37A3D1"/>
                </a:gs>
                <a:gs pos="100000">
                  <a:srgbClr val="2286BD"/>
                </a:gs>
              </a:gsLst>
              <a:lin ang="5400000" scaled="1"/>
            </a:gradFill>
            <a:ln>
              <a:noFill/>
            </a:ln>
            <a:effectLst/>
            <a:extLst>
              <a:ext uri="{91240B29-F687-4F45-9708-019B960494DF}">
                <a14:hiddenLine xmlns:a14="http://schemas.microsoft.com/office/drawing/2010/main" w="76200">
                  <a:solidFill>
                    <a:schemeClr val="bg2"/>
                  </a:solidFill>
                  <a:miter lim="800000"/>
                  <a:headEnd/>
                  <a:tailEnd/>
                </a14:hiddenLine>
              </a:ext>
              <a:ext uri="{AF507438-7753-43E0-B8FC-AC1667EBCBE1}">
                <a14:hiddenEffects xmlns:a14="http://schemas.microsoft.com/office/drawing/2010/main">
                  <a:effectLst>
                    <a:outerShdw dist="107763" dir="2700000" algn="ctr" rotWithShape="0">
                      <a:schemeClr val="tx2">
                        <a:alpha val="50000"/>
                      </a:schemeClr>
                    </a:outerShdw>
                  </a:effectLst>
                </a14:hiddenEffects>
              </a:ext>
            </a:extLst>
          </p:spPr>
          <p:txBody>
            <a:bodyPr wrap="none" anchor="ctr"/>
            <a:lstStyle/>
            <a:p>
              <a:pPr marL="0" marR="0" lvl="0" indent="0" defTabSz="914400" eaLnBrk="1" fontAlgn="auto" latinLnBrk="1" hangingPunct="1">
                <a:lnSpc>
                  <a:spcPct val="150000"/>
                </a:lnSpc>
                <a:spcBef>
                  <a:spcPts val="0"/>
                </a:spcBef>
                <a:spcAft>
                  <a:spcPts val="0"/>
                </a:spcAft>
                <a:buClrTx/>
                <a:buSzTx/>
                <a:buFontTx/>
                <a:buBlip>
                  <a:blip r:embed="rId2"/>
                </a:buBlip>
                <a:tabLst/>
                <a:defRPr/>
              </a:pPr>
              <a:r>
                <a:rPr kumimoji="1" lang="ko-KR" altLang="en-US" sz="2000" b="0" i="0" u="none" strike="noStrike" kern="0" cap="none" spc="0" normalizeH="0" baseline="0" noProof="0" dirty="0" smtClean="0">
                  <a:ln>
                    <a:noFill/>
                  </a:ln>
                  <a:solidFill>
                    <a:srgbClr val="FFFFFF"/>
                  </a:solidFill>
                  <a:effectLst/>
                  <a:uLnTx/>
                  <a:uFillTx/>
                  <a:cs typeface="Times New Roman" pitchFamily="18" charset="0"/>
                </a:rPr>
                <a:t>  </a:t>
              </a:r>
              <a:r>
                <a:rPr kumimoji="1" lang="zh-CN" altLang="en-US" sz="2000" kern="0" dirty="0" smtClean="0">
                  <a:solidFill>
                    <a:srgbClr val="FFFFFF"/>
                  </a:solidFill>
                  <a:ea typeface="华文中宋" pitchFamily="2" charset="-122"/>
                  <a:cs typeface="Times New Roman" pitchFamily="18" charset="0"/>
                </a:rPr>
                <a:t>基于数据的推理服务</a:t>
              </a:r>
              <a:endParaRPr kumimoji="1" lang="en-US" altLang="zh-CN"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a:p>
              <a:pPr marL="0" marR="0" lvl="0" indent="0" defTabSz="914400" eaLnBrk="1" fontAlgn="auto" latinLnBrk="1" hangingPunct="1">
                <a:lnSpc>
                  <a:spcPct val="150000"/>
                </a:lnSpc>
                <a:spcBef>
                  <a:spcPts val="0"/>
                </a:spcBef>
                <a:spcAft>
                  <a:spcPts val="0"/>
                </a:spcAft>
                <a:buClrTx/>
                <a:buSzTx/>
                <a:buFontTx/>
                <a:buNone/>
                <a:tabLst/>
                <a:defRPr/>
              </a:pPr>
              <a:r>
                <a:rPr kumimoji="1" lang="zh-CN" altLang="en-US"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    </a:t>
              </a:r>
              <a:r>
                <a:rPr kumimoji="1" lang="en-US" altLang="zh-CN" sz="18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rPr>
                <a:t>WEKA</a:t>
              </a:r>
              <a:endParaRPr kumimoji="1" lang="en-US" altLang="ko-KR" sz="2000" b="0" i="0" u="none" strike="noStrike" kern="0" cap="none" spc="0" normalizeH="0" baseline="0" noProof="0" dirty="0" smtClean="0">
                <a:ln>
                  <a:noFill/>
                </a:ln>
                <a:solidFill>
                  <a:srgbClr val="FFFFFF"/>
                </a:solidFill>
                <a:effectLst/>
                <a:uLnTx/>
                <a:uFillTx/>
                <a:ea typeface="华文中宋" pitchFamily="2" charset="-122"/>
                <a:cs typeface="Times New Roman" pitchFamily="18" charset="0"/>
              </a:endParaRPr>
            </a:p>
          </p:txBody>
        </p:sp>
      </p:grpSp>
    </p:spTree>
    <p:extLst>
      <p:ext uri="{BB962C8B-B14F-4D97-AF65-F5344CB8AC3E}">
        <p14:creationId xmlns:p14="http://schemas.microsoft.com/office/powerpoint/2010/main" val="345366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3915574"/>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3900673"/>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3900673"/>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3900673"/>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5060105"/>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临床需求变化</a:t>
            </a:r>
            <a:endParaRPr lang="en-US" altLang="zh-CN" sz="1600" dirty="0" smtClean="0"/>
          </a:p>
        </p:txBody>
      </p:sp>
      <p:sp>
        <p:nvSpPr>
          <p:cNvPr id="32" name="圆角矩形 31"/>
          <p:cNvSpPr/>
          <p:nvPr/>
        </p:nvSpPr>
        <p:spPr bwMode="auto">
          <a:xfrm>
            <a:off x="119172" y="3789040"/>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3790111"/>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3790111"/>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379011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4995694"/>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3791183"/>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3913495"/>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3795183"/>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3967518"/>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6" name="TextBox 5"/>
          <p:cNvSpPr txBox="1"/>
          <p:nvPr/>
        </p:nvSpPr>
        <p:spPr>
          <a:xfrm>
            <a:off x="659316" y="2275131"/>
            <a:ext cx="7589735" cy="646331"/>
          </a:xfrm>
          <a:prstGeom prst="rect">
            <a:avLst/>
          </a:prstGeom>
          <a:noFill/>
        </p:spPr>
        <p:txBody>
          <a:bodyPr wrap="square" rtlCol="0">
            <a:spAutoFit/>
          </a:bodyPr>
          <a:lstStyle/>
          <a:p>
            <a:r>
              <a:rPr lang="zh-CN" altLang="en-US" dirty="0" smtClean="0"/>
              <a:t>基于本系统框架可以快速高效的进行面向社区的疾病诊断决策支持系统的开发工作，开发流程如下图</a:t>
            </a:r>
            <a:endParaRPr lang="zh-CN" altLang="en-US" dirty="0"/>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mn-ea"/>
              </a:rPr>
              <a:t>WHO</a:t>
            </a:r>
            <a:r>
              <a:rPr lang="zh-CN" altLang="en-US" dirty="0" smtClean="0">
                <a:latin typeface="+mn-ea"/>
              </a:rPr>
              <a:t>报告</a:t>
            </a:r>
            <a:r>
              <a:rPr lang="zh-CN" altLang="en-US" dirty="0">
                <a:latin typeface="+mn-ea"/>
              </a:rPr>
              <a:t>称，全球约有</a:t>
            </a:r>
            <a:r>
              <a:rPr lang="en-US" altLang="zh-CN" dirty="0">
                <a:latin typeface="+mn-ea"/>
              </a:rPr>
              <a:t>10%</a:t>
            </a:r>
            <a:r>
              <a:rPr lang="zh-CN" altLang="en-US" dirty="0">
                <a:latin typeface="+mn-ea"/>
              </a:rPr>
              <a:t>的成年人患有偏头痛，</a:t>
            </a:r>
            <a:r>
              <a:rPr lang="en-US" altLang="zh-CN" dirty="0">
                <a:latin typeface="+mn-ea"/>
              </a:rPr>
              <a:t>1.7%~4%</a:t>
            </a:r>
            <a:r>
              <a:rPr lang="zh-CN" altLang="en-US" dirty="0">
                <a:latin typeface="+mn-ea"/>
              </a:rPr>
              <a:t>的成年人每月至少有</a:t>
            </a:r>
            <a:r>
              <a:rPr lang="en-US" altLang="zh-CN" dirty="0">
                <a:latin typeface="+mn-ea"/>
              </a:rPr>
              <a:t>15</a:t>
            </a:r>
            <a:r>
              <a:rPr lang="zh-CN" altLang="en-US" dirty="0">
                <a:latin typeface="+mn-ea"/>
              </a:rPr>
              <a:t>天发生头痛。然而，在偏头痛和紧张型头痛患者中，仅有</a:t>
            </a:r>
            <a:r>
              <a:rPr lang="en-US" altLang="zh-CN" dirty="0">
                <a:latin typeface="+mn-ea"/>
              </a:rPr>
              <a:t>40%</a:t>
            </a:r>
            <a:r>
              <a:rPr lang="zh-CN" altLang="en-US" dirty="0">
                <a:latin typeface="+mn-ea"/>
              </a:rPr>
              <a:t>获得了专业诊断，而在药物过量所致头痛患者中，这一比例更是低至</a:t>
            </a:r>
            <a:r>
              <a:rPr lang="en-US" altLang="zh-CN" dirty="0">
                <a:latin typeface="+mn-ea"/>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头痛 </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mn-ea"/>
              </a:rPr>
              <a:t>原发性</a:t>
            </a:r>
            <a:r>
              <a:rPr kumimoji="0" lang="zh-CN" altLang="en-US" sz="2000" b="0" i="0" u="none" strike="noStrike" kern="0" cap="none" spc="0" normalizeH="0" baseline="0" noProof="0" dirty="0">
                <a:ln>
                  <a:noFill/>
                </a:ln>
                <a:solidFill>
                  <a:sysClr val="windowText" lastClr="000000"/>
                </a:solidFill>
                <a:effectLst/>
                <a:uLnTx/>
                <a:uFillTx/>
                <a:latin typeface="+mn-ea"/>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mn-ea"/>
              </a:rPr>
              <a:t>、紧张</a:t>
            </a:r>
            <a:r>
              <a:rPr kumimoji="0" lang="zh-CN" altLang="en-US" sz="2000" b="0" i="0" u="none" strike="noStrike" kern="0" cap="none" spc="0" normalizeH="0" baseline="0" noProof="0" dirty="0">
                <a:ln>
                  <a:noFill/>
                </a:ln>
                <a:solidFill>
                  <a:sysClr val="windowText" lastClr="000000"/>
                </a:solidFill>
                <a:effectLst/>
                <a:uLnTx/>
                <a:uFillTx/>
                <a:latin typeface="+mn-ea"/>
              </a:rPr>
              <a:t>型</a:t>
            </a:r>
            <a:r>
              <a:rPr kumimoji="0" lang="zh-CN" altLang="en-US" sz="2000" b="0" i="0" u="none" strike="noStrike" kern="0" cap="none" spc="0" normalizeH="0" baseline="0" noProof="0" dirty="0" smtClean="0">
                <a:ln>
                  <a:noFill/>
                </a:ln>
                <a:solidFill>
                  <a:sysClr val="windowText" lastClr="000000"/>
                </a:solidFill>
                <a:effectLst/>
                <a:uLnTx/>
                <a:uFillTx/>
                <a:latin typeface="+mn-ea"/>
              </a:rPr>
              <a:t>头痛等，占头痛总数</a:t>
            </a:r>
            <a:r>
              <a:rPr kumimoji="0" lang="en-US" altLang="zh-CN" sz="2000" b="0" i="0" u="none" strike="noStrike" kern="0" cap="none" spc="0" normalizeH="0" baseline="0" noProof="0" dirty="0" smtClean="0">
                <a:ln>
                  <a:noFill/>
                </a:ln>
                <a:solidFill>
                  <a:srgbClr val="FF0000"/>
                </a:solidFill>
                <a:effectLst/>
                <a:uLnTx/>
                <a:uFillTx/>
                <a:latin typeface="+mn-ea"/>
              </a:rPr>
              <a:t>80%</a:t>
            </a:r>
            <a:r>
              <a:rPr kumimoji="0" lang="zh-CN" altLang="en-US" sz="2000" b="0" i="0" u="none" strike="noStrike" kern="0" cap="none" spc="0" normalizeH="0" baseline="0" noProof="0" dirty="0" smtClean="0">
                <a:ln>
                  <a:noFill/>
                </a:ln>
                <a:solidFill>
                  <a:sysClr val="windowText" lastClr="000000"/>
                </a:solidFill>
                <a:effectLst/>
                <a:uLnTx/>
                <a:uFillTx/>
                <a:latin typeface="+mn-ea"/>
              </a:rPr>
              <a:t>以上</a:t>
            </a:r>
            <a:endParaRPr kumimoji="0" lang="en-US" altLang="zh-CN" sz="2000" b="0" i="0" u="none" strike="noStrike" kern="0" cap="none" spc="0" normalizeH="0" baseline="0" noProof="0" dirty="0">
              <a:ln>
                <a:noFill/>
              </a:ln>
              <a:solidFill>
                <a:sysClr val="windowText" lastClr="000000"/>
              </a:solidFill>
              <a:effectLst/>
              <a:uLnTx/>
              <a:uFillTx/>
              <a:latin typeface="+mn-ea"/>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mn-ea"/>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mn-ea"/>
              </a:rPr>
              <a:t>分类</a:t>
            </a:r>
            <a:endParaRPr kumimoji="0" lang="zh-CN" altLang="en-US" sz="2000" b="0" i="0" u="none" strike="noStrike" kern="0" cap="none" spc="0" normalizeH="0" baseline="0" noProof="0" dirty="0">
              <a:ln>
                <a:noFill/>
              </a:ln>
              <a:solidFill>
                <a:sysClr val="windowText" lastClr="000000"/>
              </a:solidFill>
              <a:effectLst/>
              <a:uLnTx/>
              <a:uFillTx/>
              <a:latin typeface="+mn-ea"/>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421938" y="5891412"/>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5364089" y="5909345"/>
            <a:ext cx="1344406" cy="369332"/>
          </a:xfrm>
          <a:prstGeom prst="rect">
            <a:avLst/>
          </a:prstGeom>
          <a:noFill/>
        </p:spPr>
        <p:txBody>
          <a:bodyPr wrap="square" rtlCol="0">
            <a:spAutoFit/>
          </a:bodyPr>
          <a:lstStyle/>
          <a:p>
            <a:r>
              <a:rPr lang="zh-CN" altLang="en-US" dirty="0" smtClean="0"/>
              <a:t>紧张性头痛</a:t>
            </a:r>
            <a:endParaRPr lang="zh-CN" altLang="en-US" dirty="0"/>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367412"/>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632137"/>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rPr>
              <a:t>5.6%</a:t>
            </a:r>
            <a:endParaRPr lang="zh-CN" altLang="en-US" sz="1600" b="1" dirty="0">
              <a:solidFill>
                <a:srgbClr val="FF6600"/>
              </a:solidFill>
            </a:endParaRPr>
          </a:p>
        </p:txBody>
      </p:sp>
      <p:sp>
        <p:nvSpPr>
          <p:cNvPr id="25" name="TextBox 5"/>
          <p:cNvSpPr txBox="1">
            <a:spLocks noChangeArrowheads="1"/>
          </p:cNvSpPr>
          <p:nvPr/>
        </p:nvSpPr>
        <p:spPr bwMode="auto">
          <a:xfrm>
            <a:off x="1645097" y="4632137"/>
            <a:ext cx="957263" cy="338137"/>
          </a:xfrm>
          <a:prstGeom prst="rect">
            <a:avLst/>
          </a:prstGeom>
          <a:noFill/>
          <a:ln w="9525">
            <a:noFill/>
            <a:miter lim="800000"/>
            <a:headEnd/>
            <a:tailEnd/>
          </a:ln>
        </p:spPr>
        <p:txBody>
          <a:bodyPr>
            <a:spAutoFit/>
          </a:bodyPr>
          <a:lstStyle/>
          <a:p>
            <a:r>
              <a:rPr lang="en-US" altLang="zh-CN" sz="1600" b="1" dirty="0">
                <a:solidFill>
                  <a:srgbClr val="3333CC"/>
                </a:solidFill>
              </a:rPr>
              <a:t>13.8%</a:t>
            </a:r>
            <a:endParaRPr lang="zh-CN" altLang="en-US" sz="1600" b="1" dirty="0">
              <a:solidFill>
                <a:srgbClr val="3333CC"/>
              </a:solidFill>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217535"/>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29</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小结</a:t>
            </a:r>
          </a:p>
        </p:txBody>
      </p:sp>
    </p:spTree>
    <p:extLst>
      <p:ext uri="{BB962C8B-B14F-4D97-AF65-F5344CB8AC3E}">
        <p14:creationId xmlns:p14="http://schemas.microsoft.com/office/powerpoint/2010/main" val="3231371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317" y="1728511"/>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25994" y="3892475"/>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2948151" y="2457542"/>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881684" y="4512330"/>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2764" y="1628800"/>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5964380" y="2378330"/>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6562831" y="3863849"/>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2899317" y="3780616"/>
            <a:ext cx="1236050" cy="338554"/>
          </a:xfrm>
          <a:prstGeom prst="rect">
            <a:avLst/>
          </a:prstGeom>
          <a:noFill/>
        </p:spPr>
        <p:txBody>
          <a:bodyPr wrap="square" rtlCol="0">
            <a:spAutoFit/>
          </a:bodyPr>
          <a:lstStyle/>
          <a:p>
            <a:r>
              <a:rPr lang="zh-CN" altLang="en-US" sz="1600" dirty="0" smtClean="0"/>
              <a:t>健康教育</a:t>
            </a:r>
            <a:endParaRPr lang="zh-CN" altLang="en-US" sz="1600" dirty="0"/>
          </a:p>
        </p:txBody>
      </p:sp>
      <p:pic>
        <p:nvPicPr>
          <p:cNvPr id="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142504"/>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3068960"/>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2386275"/>
            <a:ext cx="1527995" cy="125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87" y="1982050"/>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75856" y="2278009"/>
            <a:ext cx="4882752" cy="646331"/>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a:t>
            </a:r>
            <a:endParaRPr lang="zh-CN" altLang="en-US" dirty="0"/>
          </a:p>
        </p:txBody>
      </p:sp>
      <p:sp>
        <p:nvSpPr>
          <p:cNvPr id="10" name="矩形 9"/>
          <p:cNvSpPr/>
          <p:nvPr/>
        </p:nvSpPr>
        <p:spPr>
          <a:xfrm>
            <a:off x="1691680" y="5465026"/>
            <a:ext cx="5210745" cy="646331"/>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1931542" y="3645024"/>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基于框架的开发流程</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34</a:t>
            </a:fld>
            <a:endParaRPr lang="en-US" altLang="zh-CN" dirty="0"/>
          </a:p>
        </p:txBody>
      </p:sp>
      <p:sp>
        <p:nvSpPr>
          <p:cNvPr id="3" name="标题 1"/>
          <p:cNvSpPr txBox="1">
            <a:spLocks/>
          </p:cNvSpPr>
          <p:nvPr/>
        </p:nvSpPr>
        <p:spPr bwMode="auto">
          <a:xfrm>
            <a:off x="442859"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 </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75912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611560" y="1628800"/>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本文通过分析社区医疗中诊疗水平低下的问题</a:t>
            </a:r>
            <a:r>
              <a:rPr lang="zh-CN" altLang="en-US" sz="2000" kern="0" dirty="0">
                <a:solidFill>
                  <a:srgbClr val="1D528D"/>
                </a:solidFill>
                <a:latin typeface="宋体" pitchFamily="2" charset="-122"/>
                <a:ea typeface="宋体" pitchFamily="2" charset="-122"/>
              </a:rPr>
              <a:t>，</a:t>
            </a:r>
            <a:r>
              <a:rPr lang="zh-CN" altLang="en-US" sz="2000" kern="0" dirty="0" smtClean="0">
                <a:solidFill>
                  <a:srgbClr val="1D528D"/>
                </a:solidFill>
                <a:latin typeface="宋体" pitchFamily="2" charset="-122"/>
                <a:ea typeface="宋体" pitchFamily="2" charset="-122"/>
              </a:rPr>
              <a:t>提出将临床</a:t>
            </a:r>
            <a:r>
              <a:rPr lang="zh-CN" altLang="en-US" sz="2000" kern="0" dirty="0">
                <a:solidFill>
                  <a:srgbClr val="1D528D"/>
                </a:solidFill>
                <a:latin typeface="宋体" pitchFamily="2" charset="-122"/>
                <a:ea typeface="宋体" pitchFamily="2" charset="-122"/>
              </a:rPr>
              <a:t>决策</a:t>
            </a:r>
            <a:r>
              <a:rPr lang="zh-CN" altLang="en-US" sz="2000" kern="0" dirty="0" smtClean="0">
                <a:solidFill>
                  <a:srgbClr val="1D528D"/>
                </a:solidFill>
                <a:latin typeface="宋体" pitchFamily="2" charset="-122"/>
                <a:ea typeface="宋体" pitchFamily="2" charset="-122"/>
              </a:rPr>
              <a:t>支持应用于社区医疗的服务模式，并以疾病诊断为切入点，提出构建满足社区医疗需求的疾病决策支持系统框架</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分析面向社区的疾病诊断决策支持系统的关键技术问题，研究其技术解决方案，设计并实现系统框架</a:t>
            </a:r>
            <a:endParaRPr lang="en-US" altLang="zh-CN" sz="2000" kern="0" dirty="0" smtClean="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以头痛和阿尔兹海默症为例开展基于该框架的系统实践，开发实现了原发性头痛诊断决策支持系统和阿尔兹海默症诊断决策支持系统，并对系统框架的可用性和可扩展性进行验证和讨论</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在系统中增加图像信息的录入、查询和展示功能，使得诊疗信息更完善，使用</a:t>
            </a:r>
            <a:r>
              <a:rPr lang="en-US" altLang="zh-CN" sz="2000" kern="0" dirty="0" err="1">
                <a:solidFill>
                  <a:srgbClr val="1D528D"/>
                </a:solidFill>
                <a:latin typeface="宋体" pitchFamily="2" charset="-122"/>
                <a:ea typeface="宋体" pitchFamily="2" charset="-122"/>
              </a:rPr>
              <a:t>MongoDB</a:t>
            </a:r>
            <a:r>
              <a:rPr lang="zh-CN" altLang="en-US" sz="2000" kern="0" dirty="0">
                <a:solidFill>
                  <a:srgbClr val="1D528D"/>
                </a:solidFill>
                <a:latin typeface="宋体" pitchFamily="2" charset="-122"/>
                <a:ea typeface="宋体" pitchFamily="2" charset="-122"/>
              </a:rPr>
              <a:t>的子模块</a:t>
            </a:r>
            <a:r>
              <a:rPr lang="en-US" altLang="zh-CN" sz="2000" kern="0" dirty="0">
                <a:solidFill>
                  <a:srgbClr val="1D528D"/>
                </a:solidFill>
                <a:latin typeface="宋体" pitchFamily="2" charset="-122"/>
                <a:ea typeface="宋体" pitchFamily="2" charset="-122"/>
              </a:rPr>
              <a:t> </a:t>
            </a:r>
            <a:r>
              <a:rPr lang="en-US" altLang="zh-CN" sz="2000" kern="0" dirty="0" err="1">
                <a:solidFill>
                  <a:srgbClr val="1D528D"/>
                </a:solidFill>
                <a:latin typeface="宋体" pitchFamily="2" charset="-122"/>
                <a:ea typeface="宋体" pitchFamily="2" charset="-122"/>
              </a:rPr>
              <a:t>GridFS</a:t>
            </a:r>
            <a:r>
              <a:rPr lang="zh-CN" altLang="en-US" sz="2000" kern="0" dirty="0">
                <a:solidFill>
                  <a:srgbClr val="1D528D"/>
                </a:solidFill>
                <a:latin typeface="宋体" pitchFamily="2" charset="-122"/>
                <a:ea typeface="宋体" pitchFamily="2" charset="-122"/>
              </a:rPr>
              <a:t>实现分布式文件存储从而达到对于大量临床图像信息的管理</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系统</a:t>
            </a:r>
            <a:r>
              <a:rPr lang="zh-CN" altLang="en-US" sz="2000" kern="0" dirty="0">
                <a:solidFill>
                  <a:srgbClr val="1D528D"/>
                </a:solidFill>
                <a:latin typeface="宋体" pitchFamily="2" charset="-122"/>
                <a:ea typeface="宋体" pitchFamily="2" charset="-122"/>
              </a:rPr>
              <a:t>中病人的基本信息录入的功能可通过开发与社区医疗电子病历系统数据交互的组件实现自动化，减少手动输入量，增加系统的用户友好性</a:t>
            </a:r>
            <a:endParaRPr lang="en-US" altLang="zh-CN" sz="2000" kern="0" dirty="0">
              <a:solidFill>
                <a:srgbClr val="1D528D"/>
              </a:solidFill>
              <a:latin typeface="宋体" pitchFamily="2" charset="-122"/>
              <a:ea typeface="宋体" pitchFamily="2"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solidFill>
                  <a:srgbClr val="1D528D"/>
                </a:solidFill>
                <a:latin typeface="宋体" pitchFamily="2" charset="-122"/>
                <a:ea typeface="宋体" pitchFamily="2" charset="-122"/>
              </a:rPr>
              <a:t>建立面向专家的知识表达和更新平台，帮助专家和医疗信息工作者的协同合作，提高系统开发和更新的效率</a:t>
            </a:r>
            <a:endParaRPr lang="zh-CN" altLang="en-US" sz="2000" kern="0" dirty="0">
              <a:solidFill>
                <a:srgbClr val="1D528D"/>
              </a:solidFill>
              <a:latin typeface="宋体" pitchFamily="2" charset="-122"/>
              <a:ea typeface="宋体" pitchFamily="2" charset="-122"/>
            </a:endParaRP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529923"/>
          </a:xfrm>
          <a:prstGeom prst="rect">
            <a:avLst/>
          </a:prstGeom>
          <a:noFill/>
        </p:spPr>
        <p:txBody>
          <a:bodyPr wrap="square" rtlCol="0">
            <a:spAutoFit/>
          </a:bodyPr>
          <a:lstStyle/>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感谢各位答辩委员和在场参加我答辩的所有老师和同学</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感谢段会龙老师、吕旭东老师对我的教诲和指导</a:t>
            </a: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smtClean="0">
                <a:solidFill>
                  <a:srgbClr val="1D528D"/>
                </a:solidFill>
                <a:latin typeface="宋体" pitchFamily="2" charset="-122"/>
                <a:ea typeface="宋体" pitchFamily="2" charset="-122"/>
              </a:rPr>
              <a:t>感谢</a:t>
            </a:r>
            <a:r>
              <a:rPr lang="zh-CN" altLang="en-US" sz="2400" kern="0" dirty="0">
                <a:solidFill>
                  <a:srgbClr val="1D528D"/>
                </a:solidFill>
                <a:latin typeface="宋体" pitchFamily="2" charset="-122"/>
                <a:ea typeface="宋体" pitchFamily="2" charset="-122"/>
              </a:rPr>
              <a:t>实验室所有老师、</a:t>
            </a:r>
            <a:r>
              <a:rPr lang="zh-CN" altLang="en-US" sz="2400" kern="0" dirty="0" smtClean="0">
                <a:solidFill>
                  <a:srgbClr val="1D528D"/>
                </a:solidFill>
                <a:latin typeface="宋体" pitchFamily="2" charset="-122"/>
                <a:ea typeface="宋体" pitchFamily="2" charset="-122"/>
              </a:rPr>
              <a:t>同学对</a:t>
            </a:r>
            <a:r>
              <a:rPr lang="zh-CN" altLang="en-US" sz="2400" kern="0" dirty="0">
                <a:solidFill>
                  <a:srgbClr val="1D528D"/>
                </a:solidFill>
                <a:latin typeface="宋体" pitchFamily="2" charset="-122"/>
                <a:ea typeface="宋体" pitchFamily="2" charset="-122"/>
              </a:rPr>
              <a:t>我的帮助</a:t>
            </a:r>
            <a:endParaRPr lang="en-US" altLang="zh-CN" sz="2400" kern="0" dirty="0">
              <a:solidFill>
                <a:srgbClr val="1D528D"/>
              </a:solidFill>
              <a:latin typeface="宋体" pitchFamily="2" charset="-122"/>
              <a:ea typeface="宋体" pitchFamily="2" charset="-122"/>
            </a:endParaRPr>
          </a:p>
          <a:p>
            <a:pPr marL="342900" lvl="0" indent="-342900" fontAlgn="base">
              <a:lnSpc>
                <a:spcPct val="150000"/>
              </a:lnSpc>
              <a:spcBef>
                <a:spcPct val="20000"/>
              </a:spcBef>
              <a:spcAft>
                <a:spcPct val="0"/>
              </a:spcAft>
              <a:buClr>
                <a:srgbClr val="5AD9F2"/>
              </a:buClr>
              <a:buFont typeface="Wingdings" pitchFamily="2" charset="2"/>
              <a:buChar char="v"/>
            </a:pPr>
            <a:r>
              <a:rPr lang="zh-CN" altLang="en-US" sz="2400" kern="0" dirty="0">
                <a:solidFill>
                  <a:srgbClr val="1D528D"/>
                </a:solidFill>
                <a:latin typeface="宋体" pitchFamily="2" charset="-122"/>
                <a:ea typeface="宋体" pitchFamily="2"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computer systems designed to impact clinician decision making 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latin typeface="+mn-ea"/>
              </a:rPr>
              <a:t>D</a:t>
            </a:r>
            <a:r>
              <a:rPr lang="en-US" altLang="zh-CN" dirty="0">
                <a:solidFill>
                  <a:schemeClr val="accent1">
                    <a:lumMod val="50000"/>
                  </a:schemeClr>
                </a:solidFill>
                <a:latin typeface="+mn-ea"/>
              </a:rPr>
              <a:t>EMS</a:t>
            </a:r>
            <a:endParaRPr lang="zh-CN" altLang="en-US" dirty="0">
              <a:solidFill>
                <a:schemeClr val="accent1">
                  <a:lumMod val="50000"/>
                </a:schemeClr>
              </a:solidFill>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solidFill>
                  <a:schemeClr val="accent1">
                    <a:lumMod val="50000"/>
                  </a:schemeClr>
                </a:solidFill>
                <a:latin typeface="+mn-ea"/>
              </a:rPr>
              <a:t>Archimedes</a:t>
            </a:r>
            <a:r>
              <a:rPr lang="en-US" altLang="zh-CN" dirty="0">
                <a:solidFill>
                  <a:schemeClr val="accent1">
                    <a:lumMod val="50000"/>
                  </a:schemeClr>
                </a:solidFill>
                <a:latin typeface="+mn-ea"/>
              </a:rPr>
              <a:t> </a:t>
            </a:r>
            <a:r>
              <a:rPr lang="en-US" altLang="zh-CN" dirty="0" err="1">
                <a:solidFill>
                  <a:schemeClr val="accent1">
                    <a:lumMod val="50000"/>
                  </a:schemeClr>
                </a:solidFill>
                <a:latin typeface="+mn-ea"/>
              </a:rPr>
              <a:t>IndiGO</a:t>
            </a:r>
            <a:endParaRPr lang="zh-CN" altLang="en-US" dirty="0">
              <a:solidFill>
                <a:schemeClr val="accent1">
                  <a:lumMod val="50000"/>
                </a:schemeClr>
              </a:solidFill>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latin typeface="+mn-ea"/>
              </a:rPr>
              <a:t>Auminence</a:t>
            </a:r>
            <a:endParaRPr lang="zh-CN" altLang="en-US" sz="2400" dirty="0">
              <a:solidFill>
                <a:schemeClr val="accent1">
                  <a:lumMod val="50000"/>
                </a:schemeClr>
              </a:solidFill>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latin typeface="+mn-ea"/>
              </a:rPr>
              <a:t>Dxplain</a:t>
            </a:r>
            <a:endParaRPr lang="zh-CN" altLang="en-US" dirty="0">
              <a:solidFill>
                <a:schemeClr val="accent1">
                  <a:lumMod val="50000"/>
                </a:schemeClr>
              </a:solidFill>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Isabel</a:t>
            </a:r>
            <a:endParaRPr lang="zh-CN" altLang="en-US" dirty="0">
              <a:solidFill>
                <a:schemeClr val="accent1">
                  <a:lumMod val="50000"/>
                </a:schemeClr>
              </a:solidFill>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latin typeface="+mn-ea"/>
              </a:rPr>
              <a:t>Micromedex</a:t>
            </a:r>
            <a:endParaRPr lang="zh-CN" altLang="en-US" dirty="0">
              <a:solidFill>
                <a:schemeClr val="accent1">
                  <a:lumMod val="50000"/>
                </a:schemeClr>
              </a:solidFill>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神经外科决策支持系统</a:t>
            </a:r>
            <a:endParaRPr lang="zh-CN" altLang="en-US" sz="1600" dirty="0">
              <a:solidFill>
                <a:schemeClr val="accent1">
                  <a:lumMod val="50000"/>
                </a:schemeClr>
              </a:solidFill>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latin typeface="+mn-ea"/>
              </a:rPr>
              <a:t>心脏病决策支持系统</a:t>
            </a:r>
            <a:endParaRPr lang="zh-CN" altLang="en-US" dirty="0">
              <a:solidFill>
                <a:schemeClr val="accent1">
                  <a:lumMod val="50000"/>
                </a:schemeClr>
              </a:solidFill>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latin typeface="+mn-ea"/>
              </a:rPr>
              <a:t>Mycin</a:t>
            </a:r>
            <a:endParaRPr lang="zh-CN" altLang="en-US" sz="2400" dirty="0">
              <a:solidFill>
                <a:schemeClr val="accent1">
                  <a:lumMod val="50000"/>
                </a:schemeClr>
              </a:solidFill>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latin typeface="+mn-ea"/>
              </a:rPr>
              <a:t>Internist</a:t>
            </a:r>
            <a:endParaRPr lang="zh-CN" altLang="en-US" dirty="0">
              <a:solidFill>
                <a:schemeClr val="accent1">
                  <a:lumMod val="50000"/>
                </a:schemeClr>
              </a:solidFill>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
          <p:cNvSpPr>
            <a:spLocks noChangeArrowheads="1"/>
          </p:cNvSpPr>
          <p:nvPr/>
        </p:nvSpPr>
        <p:spPr bwMode="ltGray">
          <a:xfrm>
            <a:off x="1738210" y="2372575"/>
            <a:ext cx="3131878" cy="249448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dirty="0"/>
          </a:p>
        </p:txBody>
      </p:sp>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a:off x="5148064" y="2636912"/>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5420945" y="2860646"/>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4" name="矩形 13"/>
          <p:cNvSpPr/>
          <p:nvPr/>
        </p:nvSpPr>
        <p:spPr bwMode="auto">
          <a:xfrm>
            <a:off x="6215321" y="2788398"/>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5" name="矩形 14"/>
          <p:cNvSpPr/>
          <p:nvPr/>
        </p:nvSpPr>
        <p:spPr bwMode="auto">
          <a:xfrm>
            <a:off x="6215322" y="3850580"/>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16" name="流程图: 磁盘 15"/>
          <p:cNvSpPr/>
          <p:nvPr/>
        </p:nvSpPr>
        <p:spPr bwMode="auto">
          <a:xfrm>
            <a:off x="7688776" y="3943137"/>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cxnSp>
        <p:nvCxnSpPr>
          <p:cNvPr id="17" name="直接箭头连接符 16"/>
          <p:cNvCxnSpPr>
            <a:stCxn id="14" idx="1"/>
            <a:endCxn id="13" idx="3"/>
          </p:cNvCxnSpPr>
          <p:nvPr/>
        </p:nvCxnSpPr>
        <p:spPr bwMode="auto">
          <a:xfrm flipH="1">
            <a:off x="5845230" y="3072989"/>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5845230" y="3590267"/>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7355330" y="3120390"/>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6785326" y="3357580"/>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7355331" y="4103634"/>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466913" y="2974645"/>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23" name="TextBox 22"/>
          <p:cNvSpPr txBox="1"/>
          <p:nvPr/>
        </p:nvSpPr>
        <p:spPr>
          <a:xfrm>
            <a:off x="6370576" y="2952517"/>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24" name="TextBox 23"/>
          <p:cNvSpPr txBox="1"/>
          <p:nvPr/>
        </p:nvSpPr>
        <p:spPr>
          <a:xfrm>
            <a:off x="6269756" y="4042888"/>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25" name="TextBox 24"/>
          <p:cNvSpPr txBox="1"/>
          <p:nvPr/>
        </p:nvSpPr>
        <p:spPr>
          <a:xfrm>
            <a:off x="7764700" y="4139761"/>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6" name="流程图: 磁盘 25"/>
          <p:cNvSpPr/>
          <p:nvPr/>
        </p:nvSpPr>
        <p:spPr bwMode="auto">
          <a:xfrm>
            <a:off x="7797370" y="2803327"/>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7" name="TextBox 26"/>
          <p:cNvSpPr txBox="1"/>
          <p:nvPr/>
        </p:nvSpPr>
        <p:spPr>
          <a:xfrm>
            <a:off x="7799170" y="2981890"/>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8" name="圆角矩形 27"/>
          <p:cNvSpPr/>
          <p:nvPr/>
        </p:nvSpPr>
        <p:spPr bwMode="auto">
          <a:xfrm>
            <a:off x="6091536" y="2735518"/>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9" name="圆角矩形 28"/>
          <p:cNvSpPr/>
          <p:nvPr/>
        </p:nvSpPr>
        <p:spPr bwMode="auto">
          <a:xfrm>
            <a:off x="7764700" y="2735518"/>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0" name="圆角矩形 29"/>
          <p:cNvSpPr/>
          <p:nvPr/>
        </p:nvSpPr>
        <p:spPr bwMode="auto">
          <a:xfrm>
            <a:off x="5322522" y="2803328"/>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7" name="组合 56"/>
          <p:cNvGrpSpPr/>
          <p:nvPr/>
        </p:nvGrpSpPr>
        <p:grpSpPr>
          <a:xfrm>
            <a:off x="483589" y="1462513"/>
            <a:ext cx="3368331" cy="2254519"/>
            <a:chOff x="899592" y="1772816"/>
            <a:chExt cx="6991350" cy="1994841"/>
          </a:xfrm>
          <a:effectLst/>
        </p:grpSpPr>
        <p:sp>
          <p:nvSpPr>
            <p:cNvPr id="5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5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60"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61" name="Text Box 8"/>
          <p:cNvSpPr txBox="1">
            <a:spLocks noChangeArrowheads="1"/>
          </p:cNvSpPr>
          <p:nvPr/>
        </p:nvSpPr>
        <p:spPr bwMode="gray">
          <a:xfrm>
            <a:off x="805274" y="1635979"/>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决策支持服务</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63" name="组合 62"/>
          <p:cNvGrpSpPr/>
          <p:nvPr/>
        </p:nvGrpSpPr>
        <p:grpSpPr>
          <a:xfrm>
            <a:off x="387631" y="3877057"/>
            <a:ext cx="3464289" cy="2167613"/>
            <a:chOff x="918642" y="3781667"/>
            <a:chExt cx="6951902" cy="2167613"/>
          </a:xfrm>
          <a:effectLst/>
        </p:grpSpPr>
        <p:sp>
          <p:nvSpPr>
            <p:cNvPr id="64"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6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66"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67" name="TextBox 66"/>
          <p:cNvSpPr txBox="1"/>
          <p:nvPr/>
        </p:nvSpPr>
        <p:spPr>
          <a:xfrm>
            <a:off x="890762" y="2152750"/>
            <a:ext cx="2481759" cy="1200329"/>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各种常见疾病的诊断推理</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决策服务的动态添加及更新</a:t>
            </a:r>
            <a:endParaRPr lang="zh-CN" altLang="en-US" dirty="0">
              <a:solidFill>
                <a:schemeClr val="bg1"/>
              </a:solidFill>
            </a:endParaRPr>
          </a:p>
        </p:txBody>
      </p:sp>
      <p:sp>
        <p:nvSpPr>
          <p:cNvPr id="68" name="TextBox 67"/>
          <p:cNvSpPr txBox="1"/>
          <p:nvPr/>
        </p:nvSpPr>
        <p:spPr>
          <a:xfrm>
            <a:off x="822390" y="4664493"/>
            <a:ext cx="2481759" cy="923330"/>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rPr>
              <a:t>数据结构复杂、类型多样</a:t>
            </a:r>
            <a:endParaRPr lang="en-US" altLang="zh-CN" dirty="0" smtClean="0">
              <a:solidFill>
                <a:schemeClr val="bg1"/>
              </a:solidFill>
            </a:endParaRPr>
          </a:p>
          <a:p>
            <a:pPr marL="285750" indent="-285750">
              <a:buFont typeface="Wingdings" pitchFamily="2" charset="2"/>
              <a:buChar char="Ø"/>
            </a:pPr>
            <a:r>
              <a:rPr lang="zh-CN" altLang="en-US" dirty="0" smtClean="0">
                <a:solidFill>
                  <a:schemeClr val="bg1"/>
                </a:solidFill>
              </a:rPr>
              <a:t>数据量高速增长</a:t>
            </a:r>
            <a:endParaRPr lang="zh-CN" altLang="en-US" dirty="0">
              <a:solidFill>
                <a:schemeClr val="bg1"/>
              </a:solidFill>
            </a:endParaRPr>
          </a:p>
        </p:txBody>
      </p:sp>
      <p:sp>
        <p:nvSpPr>
          <p:cNvPr id="69" name="Text Box 8"/>
          <p:cNvSpPr txBox="1">
            <a:spLocks noChangeArrowheads="1"/>
          </p:cNvSpPr>
          <p:nvPr/>
        </p:nvSpPr>
        <p:spPr bwMode="gray">
          <a:xfrm>
            <a:off x="805274" y="4151976"/>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医疗数据管理</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49628" y="1173089"/>
            <a:ext cx="1210004" cy="163121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按需求提供资源、按使用量付</a:t>
            </a:r>
            <a:r>
              <a:rPr lang="zh-CN" altLang="en-US" sz="2000" dirty="0" smtClean="0">
                <a:ln>
                  <a:solidFill>
                    <a:srgbClr val="1D548D"/>
                  </a:solidFill>
                </a:ln>
                <a:latin typeface="+mn-ea"/>
              </a:rPr>
              <a:t>费的云计算平台</a:t>
            </a:r>
            <a:endParaRPr lang="zh-CN" altLang="en-US" sz="2000" dirty="0">
              <a:ln>
                <a:solidFill>
                  <a:srgbClr val="1D548D"/>
                </a:solidFill>
              </a:ln>
              <a:latin typeface="+mn-ea"/>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mn-ea"/>
              </a:rPr>
              <a:t>可</a:t>
            </a:r>
            <a:r>
              <a:rPr lang="zh-CN" altLang="en-US" sz="2000" dirty="0" smtClean="0">
                <a:ln>
                  <a:solidFill>
                    <a:srgbClr val="1D548D"/>
                  </a:solidFill>
                </a:ln>
                <a:latin typeface="+mn-ea"/>
              </a:rPr>
              <a:t>配置的系统问诊界面</a:t>
            </a:r>
            <a:endParaRPr lang="zh-CN" altLang="en-US" sz="2000" dirty="0">
              <a:ln>
                <a:solidFill>
                  <a:srgbClr val="1D548D"/>
                </a:solidFill>
              </a:ln>
              <a:latin typeface="+mn-ea"/>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mn-ea"/>
              </a:rPr>
              <a:t>高性能</a:t>
            </a:r>
            <a:r>
              <a:rPr lang="zh-CN" altLang="en-US" sz="2000" dirty="0">
                <a:ln>
                  <a:solidFill>
                    <a:srgbClr val="1D548D"/>
                  </a:solidFill>
                </a:ln>
                <a:latin typeface="+mn-ea"/>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14525</TotalTime>
  <Words>2002</Words>
  <Application>Microsoft Office PowerPoint</Application>
  <PresentationFormat>全屏显示(4:3)</PresentationFormat>
  <Paragraphs>388</Paragraphs>
  <Slides>38</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41"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633</cp:revision>
  <dcterms:created xsi:type="dcterms:W3CDTF">2013-12-18T05:22:15Z</dcterms:created>
  <dcterms:modified xsi:type="dcterms:W3CDTF">2014-02-28T12:03:27Z</dcterms:modified>
</cp:coreProperties>
</file>